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</p:sldMasterIdLst>
  <p:notesMasterIdLst>
    <p:notesMasterId r:id="rId25"/>
  </p:notesMasterIdLst>
  <p:handoutMasterIdLst>
    <p:handoutMasterId r:id="rId26"/>
  </p:handoutMasterIdLst>
  <p:sldIdLst>
    <p:sldId id="256" r:id="rId3"/>
    <p:sldId id="313" r:id="rId4"/>
    <p:sldId id="315" r:id="rId5"/>
    <p:sldId id="311" r:id="rId6"/>
    <p:sldId id="317" r:id="rId7"/>
    <p:sldId id="318" r:id="rId8"/>
    <p:sldId id="321" r:id="rId9"/>
    <p:sldId id="322" r:id="rId10"/>
    <p:sldId id="323" r:id="rId11"/>
    <p:sldId id="325" r:id="rId12"/>
    <p:sldId id="326" r:id="rId13"/>
    <p:sldId id="328" r:id="rId14"/>
    <p:sldId id="330" r:id="rId15"/>
    <p:sldId id="331" r:id="rId16"/>
    <p:sldId id="332" r:id="rId17"/>
    <p:sldId id="333" r:id="rId18"/>
    <p:sldId id="329" r:id="rId19"/>
    <p:sldId id="335" r:id="rId20"/>
    <p:sldId id="336" r:id="rId21"/>
    <p:sldId id="337" r:id="rId22"/>
    <p:sldId id="338" r:id="rId23"/>
    <p:sldId id="340" r:id="rId24"/>
  </p:sldIdLst>
  <p:sldSz cx="9144000" cy="6858000" type="screen4x3"/>
  <p:notesSz cx="6797675" cy="98726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  <a:srgbClr val="FFCCCC"/>
    <a:srgbClr val="F60000"/>
    <a:srgbClr val="CC0000"/>
    <a:srgbClr val="0066CC"/>
    <a:srgbClr val="800000"/>
    <a:srgbClr val="99FF99"/>
    <a:srgbClr val="CCE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6" autoAdjust="0"/>
    <p:restoredTop sz="94660"/>
  </p:normalViewPr>
  <p:slideViewPr>
    <p:cSldViewPr>
      <p:cViewPr>
        <p:scale>
          <a:sx n="80" d="100"/>
          <a:sy n="80" d="100"/>
        </p:scale>
        <p:origin x="-155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964" y="-126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2CF19-4080-483C-A1F6-B03F8901599B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88713-2A2F-45AE-897F-A7C854B7E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462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A1D65-B69B-4C07-B288-F75D49F5565F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7345F-AC71-4E66-8D5D-0B5A35B7F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7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345F-AC71-4E66-8D5D-0B5A35B7FCD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2B36-15FF-4CCB-894F-E6F8CFC67D89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5A80-DA0D-4A04-9551-5EAE5B5903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 </a:t>
            </a:r>
            <a:fld id="{021F1714-70A9-4429-82BE-5DB0F271F7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Слайд № </a:t>
            </a:r>
            <a:fld id="{687E2242-58F2-4A1A-9778-49B286EB203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98371" y="4941168"/>
            <a:ext cx="57211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Каврын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А.Н., руководитель Северо-Восточного </a:t>
            </a:r>
          </a:p>
          <a:p>
            <a:pPr algn="ctr"/>
            <a:r>
              <a:rPr kumimoji="0" lang="ru-RU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управления министерства образования и науки </a:t>
            </a:r>
          </a:p>
          <a:p>
            <a:pPr algn="ctr"/>
            <a:r>
              <a:rPr kumimoji="0" lang="ru-RU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Самарской области</a:t>
            </a:r>
          </a:p>
        </p:txBody>
      </p:sp>
      <p:sp>
        <p:nvSpPr>
          <p:cNvPr id="16" name="Подзаголовок 10"/>
          <p:cNvSpPr txBox="1">
            <a:spLocks/>
          </p:cNvSpPr>
          <p:nvPr/>
        </p:nvSpPr>
        <p:spPr>
          <a:xfrm>
            <a:off x="287016" y="1933444"/>
            <a:ext cx="8856984" cy="27107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u="none" strike="noStrike" kern="1200" cap="none" spc="-5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Итоги и перспективы развития 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u="none" strike="noStrike" kern="1200" cap="none" spc="-5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системы образования 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u="none" strike="noStrike" kern="1200" cap="none" spc="-5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Северо-Восточного образовательного 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u="none" strike="noStrike" kern="1200" cap="none" spc="-5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округа Самарской области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37222" y="6215082"/>
            <a:ext cx="7138494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685800">
              <a:lnSpc>
                <a:spcPct val="90000"/>
              </a:lnSpc>
              <a:spcBef>
                <a:spcPts val="375"/>
              </a:spcBef>
              <a:defRPr/>
            </a:pPr>
            <a:r>
              <a:rPr lang="ru-RU" sz="1900" b="1" i="1" dirty="0" smtClean="0">
                <a:solidFill>
                  <a:srgbClr val="A50021"/>
                </a:solidFill>
                <a:latin typeface="Bookman Old Style" pitchFamily="18" charset="0"/>
              </a:rPr>
              <a:t>Августовская педагогическая конференция 2018 г.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43554" y="-83215"/>
            <a:ext cx="3664921" cy="2016658"/>
            <a:chOff x="143554" y="-114709"/>
            <a:chExt cx="3664921" cy="2016658"/>
          </a:xfrm>
        </p:grpSpPr>
        <p:pic>
          <p:nvPicPr>
            <p:cNvPr id="13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Рисунок 17" descr="Samarskaya_oblast_gerb_h8nqy4tcmxozhyoh4wh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9785" y="-114709"/>
              <a:ext cx="2748690" cy="1863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188640"/>
            <a:ext cx="8288088" cy="8045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ЗАДАЧИ, КОТОРЫЕ НЕОБХОДИМО РЕШИТЬ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84251" y="1340768"/>
            <a:ext cx="8288088" cy="482453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педагогов современным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технологиям организации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исследовательской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еятельности дошкольников;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расширить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спектр программ технической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направленности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педагогов их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реализующих;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повысить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методологической грамотности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педагогов, качество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представления и обобщения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опыта работы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430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188640"/>
            <a:ext cx="8288088" cy="8045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И ПОДДЕРЖКА ОДАРЁННОСТИ ДЕТЕЙ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945" y="1220115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«Смелые мечты всегда работают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большую цель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 должны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раскрыть талант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который есть у каждого </a:t>
            </a:r>
            <a:endParaRPr lang="ru-RU" sz="2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ребёнка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помочь ему реализовать свои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устремления» (В.В. Путин)</a:t>
            </a:r>
            <a:endParaRPr lang="ru-RU" sz="2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41956" y="2235778"/>
            <a:ext cx="4501160" cy="45055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Победа  учащихся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гимназии имени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С.В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Байменова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Похвистнево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 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Всероссийском форуме 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«Инженер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профессия творческая»  (г. Москва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Призовые места учащихся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школы имени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М.К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Овсянникова села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Исаклы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на 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Международном конкурсе 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научно-исследовательских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творческих работ 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учащихся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«Старт в науке» 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Всероссийском 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фестивале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молодежного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творчества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«Мне посчастливилось родиться на Руси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Международного  Фестиваля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Робототехники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РобоФинист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Санкт-Петербург  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присуждено ученику школы №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Похвистнево.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1560" y="2780928"/>
            <a:ext cx="33843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2017-2018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учебном году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1180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учащихся 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приняли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участие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138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международных,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всероссийских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  областных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конкурсах интеллектуальной направленности.</a:t>
            </a: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Победителями и призерами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конкурсных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мероприятий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стали 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109 учащихся </a:t>
            </a:r>
          </a:p>
        </p:txBody>
      </p:sp>
    </p:spTree>
    <p:extLst>
      <p:ext uri="{BB962C8B-B14F-4D97-AF65-F5344CB8AC3E}">
        <p14:creationId xmlns:p14="http://schemas.microsoft.com/office/powerpoint/2010/main" val="23079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188640"/>
            <a:ext cx="8288088" cy="8045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303998"/>
            <a:ext cx="8288088" cy="482453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научно обоснованных программ, методов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технологий выявления и сопровождения одаренных 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детей;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повышения квалификации педагогов по </a:t>
            </a:r>
            <a:endPara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программам 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«Педагог-</a:t>
            </a:r>
            <a:r>
              <a:rPr lang="ru-RU" sz="2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по сопровождению 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одаренных</a:t>
            </a:r>
          </a:p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детей»;</a:t>
            </a:r>
          </a:p>
          <a:p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беспечение 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разнообразия форм работы со школьниками, </a:t>
            </a:r>
            <a:endPara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потенциально составляющих 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олимпийский интеллектуальный </a:t>
            </a:r>
            <a:endPara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резерв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96752" y="332656"/>
            <a:ext cx="8288088" cy="8045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ИТОГИ ЕГЭ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1484784"/>
            <a:ext cx="8288088" cy="482453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Доля выпускников дневных ОУ, преодолевших на ЕГЭ по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русскому</a:t>
            </a:r>
          </a:p>
          <a:p>
            <a:pPr lvl="0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языку границу установленного минимального количества баллов 100%. </a:t>
            </a:r>
            <a:r>
              <a:rPr lang="ru-RU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Показатель на уровне 2017  года.</a:t>
            </a:r>
          </a:p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Доля выпускников дневных ОУ, преодолевших на ЕГЭ по математике  границу установленного минимального количества баллов 99,2%. </a:t>
            </a: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сдали математику – 6 выпускников 11 и 12 классов, что составляет – </a:t>
            </a:r>
            <a:endParaRPr lang="ru-RU" b="1" i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1,6 </a:t>
            </a:r>
            <a:r>
              <a:rPr lang="ru-RU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Доля выпускников ОУ, не получивших аттестат о среднем  общем </a:t>
            </a: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образовании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1,6%.  </a:t>
            </a: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Показатель </a:t>
            </a:r>
            <a:r>
              <a:rPr lang="ru-RU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 сравнению с прошлым годом ухудшен (в 2017 г. – 1,2%).</a:t>
            </a:r>
          </a:p>
          <a:p>
            <a:pPr marL="342900" lvl="0" indent="-342900">
              <a:buAutoNum type="arabicPeriod" startAt="4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выпускников, сдавших ЕГЭ по физике, от общего числа </a:t>
            </a: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выпускников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40,9%. В 2017 года – 48,1 %. </a:t>
            </a: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Наблюдаем </a:t>
            </a:r>
            <a:r>
              <a:rPr lang="ru-RU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значительное снижение значения показателя. </a:t>
            </a:r>
          </a:p>
        </p:txBody>
      </p:sp>
    </p:spTree>
    <p:extLst>
      <p:ext uri="{BB962C8B-B14F-4D97-AF65-F5344CB8AC3E}">
        <p14:creationId xmlns:p14="http://schemas.microsoft.com/office/powerpoint/2010/main" val="15521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"/>
            <a:ext cx="9130391" cy="764703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Задачи, которые необходимо решить методическим службам</a:t>
            </a:r>
            <a:endParaRPr lang="ru-RU" alt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51520" y="1038327"/>
            <a:ext cx="8568952" cy="6143220"/>
          </a:xfrm>
          <a:prstGeom prst="rect">
            <a:avLst/>
          </a:prstGeom>
        </p:spPr>
        <p:txBody>
          <a:bodyPr wrap="square" numCol="1" spcCol="21600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Активизировать работу методических объединений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учителей-предметников.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семинары для учителей предметников с участием председателей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предметных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комиссий Самарской области с целью рассмотрения содержания заданий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ЕГЭ.</a:t>
            </a:r>
          </a:p>
          <a:p>
            <a:pPr marL="342900" indent="-3429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Обеспечить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сотрудничество с ВУЗами Самарской области в целях проведения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агитации будущих абитуриентов.</a:t>
            </a:r>
          </a:p>
          <a:p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Образовательным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учреждениям рекомендуем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практические занятия председателей предметных комиссий Самарской области с учащимися 10-11 классов для обучения методам решения наиболее сложных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заданий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Профориентационную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работу выстраивать с учетом индивидуальных особенностей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каждого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выпускника.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Повысить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эффективность разъяснительной работы с родителями (законными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представителями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обучающихся 10-11 классов по вопросам поступления выпускников в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учреждения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профобразования.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 Предусмотреть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планах работу с претендентами на получение аттестатов 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среднем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общем образовании с отличием, начиная с 1 сентября 10 класса.</a:t>
            </a:r>
          </a:p>
          <a:p>
            <a:pPr marL="342900" indent="-342900" algn="just" latinLnBrk="0">
              <a:spcBef>
                <a:spcPct val="20000"/>
              </a:spcBef>
              <a:spcAft>
                <a:spcPts val="600"/>
              </a:spcAft>
              <a:buSzPct val="150000"/>
              <a:buFont typeface="Wingdings" pitchFamily="2" charset="2"/>
              <a:buChar char="ü"/>
              <a:tabLst>
                <a:tab pos="3671888" algn="l"/>
                <a:tab pos="3767138" algn="l"/>
              </a:tabLst>
            </a:pPr>
            <a:endParaRPr lang="ru-RU" sz="2400" dirty="0"/>
          </a:p>
          <a:p>
            <a:pPr algn="just" latinLnBrk="0">
              <a:spcBef>
                <a:spcPct val="20000"/>
              </a:spcBef>
              <a:spcAft>
                <a:spcPts val="600"/>
              </a:spcAft>
              <a:buSzPct val="150000"/>
              <a:tabLst>
                <a:tab pos="3671888" algn="l"/>
                <a:tab pos="3767138" algn="l"/>
              </a:tabLst>
            </a:pPr>
            <a:endParaRPr lang="ru-RU" sz="2400" dirty="0"/>
          </a:p>
          <a:p>
            <a:pPr marL="285750" indent="-285750" algn="just" latinLnBrk="0">
              <a:spcBef>
                <a:spcPct val="20000"/>
              </a:spcBef>
              <a:spcAft>
                <a:spcPts val="600"/>
              </a:spcAft>
              <a:buSzPct val="150000"/>
              <a:buFont typeface="Wingdings" pitchFamily="2" charset="2"/>
              <a:buChar char="ü"/>
              <a:tabLst>
                <a:tab pos="3671888" algn="l"/>
                <a:tab pos="3767138" algn="l"/>
              </a:tabLst>
            </a:pP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404664"/>
            <a:ext cx="8504112" cy="8045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ЧИСЛЕННОСТЬ ОБУЧАЮЩХСЯ В УЧРЕЖДЕНИЯХ СРЕДНЕГО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ОБРАЗОВАНИЯ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074752"/>
              </p:ext>
            </p:extLst>
          </p:nvPr>
        </p:nvGraphicFramePr>
        <p:xfrm>
          <a:off x="395538" y="1397000"/>
          <a:ext cx="8424934" cy="4661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3611"/>
                <a:gridCol w="1416806"/>
                <a:gridCol w="1416806"/>
                <a:gridCol w="1416806"/>
                <a:gridCol w="13409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Уровень.  Программы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г.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ГБПОУ «Губернский колледж города Похвистнево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СПО. Подготовка специалистов среднего звена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latin typeface="Times New Roman" pitchFamily="18" charset="0"/>
                          <a:cs typeface="Times New Roman" pitchFamily="18" charset="0"/>
                        </a:rPr>
                        <a:t>СПО. П</a:t>
                      </a:r>
                      <a:r>
                        <a:rPr lang="ru-RU" sz="12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одготовка</a:t>
                      </a:r>
                      <a:r>
                        <a:rPr lang="ru-RU" sz="1200" b="1" kern="12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квалифицированных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рабочих и служащих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Профессиональное обучение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ГБПОУ «Образовательный центр с. Камышла»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СПО.  П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одготовка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квалифицированных рабочих и служащих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151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165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160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Профессиональное обучение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</a:t>
                      </a:r>
                      <a:endParaRPr lang="ru-RU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  <a:endParaRPr lang="ru-RU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9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96752" y="332656"/>
            <a:ext cx="8288088" cy="8045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ДУАЛЬНОЕ ОБУЧЕНИЕ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96072" y="3573016"/>
            <a:ext cx="6524400" cy="25202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2017-2018 годах Губернским колледжем города Похвистнево заключены договоры об организации дуального обучения студентов: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 с организациями жилищно-коммунального хозяйства по профессиям «Сварщик (электросварочные и газосварочные работы)» и «Мастер жилищно-коммунального хозяйства»;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 с сельскохозяйственными предприятиями по профессиям «Тракторист-машинист сельскохозяйственного производства» и «Хозяйка (ин) усадьбы».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683568" y="1916832"/>
            <a:ext cx="108012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755576" y="4149080"/>
            <a:ext cx="108012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04120" y="1628800"/>
            <a:ext cx="6616352" cy="1800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Образовательным центром села Камышла заключен договор с АНО «Центр социального обслуживания Северо-Восточного округа»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м.р.Камышлинский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 организации дуального обучения студентов по профессии «Социальный работник»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ano.pro/sites/mano.pro/files/image/novosti/8/professiy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920880" cy="3573397"/>
          </a:xfrm>
          <a:prstGeom prst="rect">
            <a:avLst/>
          </a:prstGeom>
          <a:noFill/>
        </p:spPr>
      </p:pic>
      <p:pic>
        <p:nvPicPr>
          <p:cNvPr id="4106" name="Picture 10" descr="https://53news.ru/images/wsscontent/articles/2017/10/novgorodskij-worldskills-budut-sudit-170-ekspert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49080"/>
            <a:ext cx="2232248" cy="2139237"/>
          </a:xfrm>
          <a:prstGeom prst="rect">
            <a:avLst/>
          </a:prstGeom>
          <a:noFill/>
        </p:spPr>
      </p:pic>
      <p:pic>
        <p:nvPicPr>
          <p:cNvPr id="4108" name="Picture 12" descr="http://www.xn--80afwrr.xn--p1ai/abilympics/logo_abilimpik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05064"/>
            <a:ext cx="2933932" cy="2232248"/>
          </a:xfrm>
          <a:prstGeom prst="rect">
            <a:avLst/>
          </a:prstGeom>
          <a:noFill/>
        </p:spPr>
      </p:pic>
      <p:pic>
        <p:nvPicPr>
          <p:cNvPr id="4110" name="Picture 14" descr="http://cdn.simplesite.com/i/ef/e9/284852681956190703/i284852689459743855._szw1280h1280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077072"/>
            <a:ext cx="2880320" cy="203872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188640"/>
            <a:ext cx="84249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Ориентиры развития среднего профессионального образования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4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agmintrud.ru/upload/iblock/413/413ce53fe5a8e522b0fff8710b83f2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20688"/>
            <a:ext cx="4536504" cy="31218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0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«Билет в будущее»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95536" y="620688"/>
            <a:ext cx="3672408" cy="332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Окружные конкурсы творческих работ учащихся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«Безопасный труд в моем представлении»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«Есть такая профессия..»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«Знакомьтесь! Профессия...»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«Мастер своего дела»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«Все профессии важны»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«Профессии моих родителей»,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«Шаг в профессию»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«Профессия моей мечты»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C00000"/>
                </a:solidFill>
              </a:rPr>
              <a:t>Участники: 7094 учащихся, а также 781 родитель и 560 педагогов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95536" y="4437112"/>
            <a:ext cx="8352928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Экскурсии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предприятия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Похвистневогоргаз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Похвистневский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филиала ООО "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Средне-Волжская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газовая компания";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Пожарно-спасательный отряды №35 и №102, МУП «Информационно-издательский центр», отделение «Почта России» в г.Похвистнево; ООО «Архангельское» и РЖД ст.Похвистнево;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мастерские СПК ООО "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Агростар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";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МФЦ,  офис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Россельхозбанка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редакция газеты «Знамя Родины»; ООО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Байтекс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ООО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Байтугансервис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КФХ «Яковлев» и др. (всего 1079 участников)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ds04.infourok.ru/uploads/ex/0d77/000564a6-fa498d0d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3400" y="0"/>
            <a:ext cx="5149080" cy="386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округе 882  учителя: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молодых учителей (со стажем работы до 5 лет) – 87 (9,86%). 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Доля учителей в возрасте до 30 лет – 9,18%.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Доля учителей пенсионного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возраста– 20,86% (184 учителя).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2926080"/>
          <a:ext cx="4104457" cy="3873846"/>
        </p:xfrm>
        <a:graphic>
          <a:graphicData uri="http://schemas.openxmlformats.org/drawingml/2006/table">
            <a:tbl>
              <a:tblPr/>
              <a:tblGrid>
                <a:gridCol w="1319289"/>
                <a:gridCol w="1465878"/>
                <a:gridCol w="1319290"/>
              </a:tblGrid>
              <a:tr h="5820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Закончили ВУЗ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Приступили к работе в ОУ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2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 год</a:t>
                      </a:r>
                      <a:endParaRPr lang="ru-RU" sz="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(50%)</a:t>
                      </a: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2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 год</a:t>
                      </a:r>
                      <a:endParaRPr lang="ru-RU" sz="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(43%)</a:t>
                      </a: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2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 год</a:t>
                      </a:r>
                      <a:endParaRPr lang="ru-RU" sz="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(67%)</a:t>
                      </a: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2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 год</a:t>
                      </a:r>
                      <a:endParaRPr lang="ru-RU" sz="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(50%)</a:t>
                      </a: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2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 год</a:t>
                      </a:r>
                      <a:endParaRPr lang="ru-RU" sz="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(50%)</a:t>
                      </a: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2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 год</a:t>
                      </a:r>
                      <a:endParaRPr lang="ru-RU" sz="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(43%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2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год</a:t>
                      </a:r>
                      <a:endParaRPr lang="ru-RU" sz="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(71%)</a:t>
                      </a: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2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 год</a:t>
                      </a:r>
                      <a:endParaRPr lang="ru-RU" sz="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(40%)</a:t>
                      </a:r>
                    </a:p>
                  </a:txBody>
                  <a:tcPr marL="67504" marR="67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283968" y="3987931"/>
            <a:ext cx="46805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заработная плата педагогических работников округа  за  1 полугодие 2018 года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общеобразовательных учреждениях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26 833 руб.</a:t>
            </a:r>
            <a:endParaRPr kumimoji="0" lang="ru-RU" sz="16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учреждениях дошкольного образования   28 850 руб.</a:t>
            </a:r>
            <a:endParaRPr kumimoji="0" lang="ru-RU" sz="16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учреждениях дополнительного образования 31 377 руб.</a:t>
            </a:r>
            <a:endParaRPr kumimoji="0" lang="ru-RU" sz="16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учреждения среднего профессионального образования   28 480 руб.</a:t>
            </a:r>
            <a:endParaRPr kumimoji="0" lang="ru-RU" sz="16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22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580910"/>
              </p:ext>
            </p:extLst>
          </p:nvPr>
        </p:nvGraphicFramePr>
        <p:xfrm>
          <a:off x="683568" y="1340768"/>
          <a:ext cx="8136905" cy="4608516"/>
        </p:xfrm>
        <a:graphic>
          <a:graphicData uri="http://schemas.openxmlformats.org/drawingml/2006/table">
            <a:tbl>
              <a:tblPr/>
              <a:tblGrid>
                <a:gridCol w="1900450"/>
                <a:gridCol w="2069220"/>
                <a:gridCol w="2069220"/>
                <a:gridCol w="2098015"/>
              </a:tblGrid>
              <a:tr h="768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2016 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4717" marR="64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 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4717" marR="64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4717" marR="64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8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менее 9 часов</a:t>
                      </a:r>
                    </a:p>
                  </a:txBody>
                  <a:tcPr marL="64717" marR="64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 учителей (1,5%)</a:t>
                      </a:r>
                    </a:p>
                  </a:txBody>
                  <a:tcPr marL="64717" marR="64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учителей  (1%)</a:t>
                      </a:r>
                    </a:p>
                  </a:txBody>
                  <a:tcPr marL="64717" marR="64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учителей (1%)</a:t>
                      </a:r>
                    </a:p>
                  </a:txBody>
                  <a:tcPr marL="64717" marR="64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8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9 до 18 часов</a:t>
                      </a:r>
                    </a:p>
                  </a:txBody>
                  <a:tcPr marL="64717" marR="64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 учителей (8,5%)</a:t>
                      </a:r>
                    </a:p>
                  </a:txBody>
                  <a:tcPr marL="64717" marR="64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 учителей (6%)</a:t>
                      </a:r>
                    </a:p>
                  </a:txBody>
                  <a:tcPr marL="64717" marR="64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 учителей (9%)</a:t>
                      </a:r>
                    </a:p>
                  </a:txBody>
                  <a:tcPr marL="64717" marR="64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8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18 до 24 часов</a:t>
                      </a:r>
                    </a:p>
                  </a:txBody>
                  <a:tcPr marL="64717" marR="64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301 учитель  (33%)</a:t>
                      </a:r>
                    </a:p>
                  </a:txBody>
                  <a:tcPr marL="64717" marR="64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241 учитель (26%)</a:t>
                      </a:r>
                    </a:p>
                  </a:txBody>
                  <a:tcPr marL="64717" marR="64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253 учителя (28%)</a:t>
                      </a:r>
                    </a:p>
                  </a:txBody>
                  <a:tcPr marL="64717" marR="64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8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24 до 36 часов</a:t>
                      </a:r>
                    </a:p>
                  </a:txBody>
                  <a:tcPr marL="64717" marR="64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467 учителей (51%)</a:t>
                      </a:r>
                    </a:p>
                  </a:txBody>
                  <a:tcPr marL="64717" marR="64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516 учителей (56%)</a:t>
                      </a:r>
                    </a:p>
                  </a:txBody>
                  <a:tcPr marL="64717" marR="64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479 учителей (54%)</a:t>
                      </a:r>
                    </a:p>
                  </a:txBody>
                  <a:tcPr marL="64717" marR="64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8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свыше 36 часов</a:t>
                      </a:r>
                    </a:p>
                  </a:txBody>
                  <a:tcPr marL="64717" marR="64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 человека (6%)</a:t>
                      </a:r>
                    </a:p>
                  </a:txBody>
                  <a:tcPr marL="64717" marR="64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 учителей (9%)</a:t>
                      </a:r>
                    </a:p>
                  </a:txBody>
                  <a:tcPr marL="64717" marR="64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 учителей (8%)</a:t>
                      </a:r>
                    </a:p>
                  </a:txBody>
                  <a:tcPr marL="64717" marR="64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35696" y="836712"/>
            <a:ext cx="517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ПЕДАГОГИЧЕСКАЯ НАГРУЗКА УЧИТЕЛЕЙ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15616" y="5301208"/>
            <a:ext cx="7200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Северо-Восточном округе: 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ОУ – присвоены имена Героев и видных деятелей региона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5 ОУ – созданы отделения РДШ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38 ОУ – школьные музеи или музейные комнаты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Olga\Desktop\pervoklassnica-za-partoi-2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Users\Olga\Desktop\1yu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2" y="-500091"/>
            <a:ext cx="7011795" cy="22145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10"/>
          <p:cNvSpPr txBox="1">
            <a:spLocks/>
          </p:cNvSpPr>
          <p:nvPr/>
        </p:nvSpPr>
        <p:spPr>
          <a:xfrm>
            <a:off x="287016" y="1933444"/>
            <a:ext cx="8856984" cy="27107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1" u="none" strike="noStrike" kern="1200" cap="none" spc="-5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43554" y="-83215"/>
            <a:ext cx="3664921" cy="2016658"/>
            <a:chOff x="143554" y="-114709"/>
            <a:chExt cx="3664921" cy="2016658"/>
          </a:xfrm>
        </p:grpSpPr>
        <p:pic>
          <p:nvPicPr>
            <p:cNvPr id="13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Рисунок 17" descr="Samarskaya_oblast_gerb_h8nqy4tcmxozhyoh4wh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9785" y="-114709"/>
              <a:ext cx="2748690" cy="1863954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899592" y="1933444"/>
            <a:ext cx="705678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Национальные проекты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Наука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Демография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Эти проекты будут ориентиром и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руководством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действию на ближайшие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 лет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"/>
            <a:ext cx="9130391" cy="764703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развития</a:t>
            </a:r>
            <a:endParaRPr lang="ru-RU" alt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1038327"/>
            <a:ext cx="9036496" cy="6577185"/>
          </a:xfrm>
          <a:prstGeom prst="rect">
            <a:avLst/>
          </a:prstGeom>
        </p:spPr>
        <p:txBody>
          <a:bodyPr wrap="square" numCol="1" spcCol="216000">
            <a:spAutoFit/>
          </a:bodyPr>
          <a:lstStyle/>
          <a:p>
            <a:pPr marL="285750" indent="-285750" algn="just" latinLnBrk="0">
              <a:spcBef>
                <a:spcPct val="20000"/>
              </a:spcBef>
              <a:spcAft>
                <a:spcPts val="600"/>
              </a:spcAft>
              <a:buSzPct val="150000"/>
              <a:buFont typeface="Wingdings" pitchFamily="2" charset="2"/>
              <a:buChar char="ü"/>
              <a:tabLst>
                <a:tab pos="3671888" algn="l"/>
                <a:tab pos="3767138" algn="l"/>
              </a:tabLs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раннего развития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детей; </a:t>
            </a:r>
          </a:p>
          <a:p>
            <a:pPr marL="285750" indent="-285750" algn="just" latinLnBrk="0">
              <a:spcBef>
                <a:spcPct val="20000"/>
              </a:spcBef>
              <a:spcAft>
                <a:spcPts val="600"/>
              </a:spcAft>
              <a:buSzPct val="150000"/>
              <a:buFont typeface="Wingdings" pitchFamily="2" charset="2"/>
              <a:buChar char="ü"/>
              <a:tabLst>
                <a:tab pos="3671888" algn="l"/>
                <a:tab pos="3767138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 школьников навыков, необходимых для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успешной социализации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современном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мире; </a:t>
            </a:r>
          </a:p>
          <a:p>
            <a:pPr marL="285750" indent="-285750" algn="just" latinLnBrk="0">
              <a:spcBef>
                <a:spcPct val="20000"/>
              </a:spcBef>
              <a:spcAft>
                <a:spcPts val="600"/>
              </a:spcAft>
              <a:buSzPct val="150000"/>
              <a:buFont typeface="Wingdings" pitchFamily="2" charset="2"/>
              <a:buChar char="ü"/>
              <a:tabLst>
                <a:tab pos="3671888" algn="l"/>
                <a:tab pos="3767138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возрастание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роли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неформального образования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современных образовательных технологий,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сетевых форм взаимодействия общего, дополнительного и профессионального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latinLnBrk="0">
              <a:spcBef>
                <a:spcPct val="20000"/>
              </a:spcBef>
              <a:spcAft>
                <a:spcPts val="600"/>
              </a:spcAft>
              <a:buSzPct val="150000"/>
              <a:buFont typeface="Wingdings" pitchFamily="2" charset="2"/>
              <a:buChar char="ü"/>
              <a:tabLst>
                <a:tab pos="3671888" algn="l"/>
                <a:tab pos="3767138" algn="l"/>
              </a:tabLs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дуальности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профессиональной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подготовки, использование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принципов модульности образовательных программ и сетевой организации образовательных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ресурсов;</a:t>
            </a:r>
          </a:p>
          <a:p>
            <a:pPr marL="285750" indent="-285750" algn="just" latinLnBrk="0">
              <a:spcBef>
                <a:spcPct val="20000"/>
              </a:spcBef>
              <a:spcAft>
                <a:spcPts val="600"/>
              </a:spcAft>
              <a:buSzPct val="150000"/>
              <a:buFont typeface="Wingdings" pitchFamily="2" charset="2"/>
              <a:buChar char="ü"/>
              <a:tabLst>
                <a:tab pos="3671888" algn="l"/>
                <a:tab pos="3767138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непрерывное образование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обеспечение профессиональной мобильности, самореализации и личностного роста граждан.</a:t>
            </a:r>
          </a:p>
          <a:p>
            <a:pPr algn="just" latinLnBrk="0">
              <a:spcBef>
                <a:spcPct val="20000"/>
              </a:spcBef>
              <a:spcAft>
                <a:spcPts val="600"/>
              </a:spcAft>
              <a:buSzPct val="150000"/>
              <a:tabLst>
                <a:tab pos="3671888" algn="l"/>
                <a:tab pos="3767138" algn="l"/>
              </a:tabLst>
            </a:pPr>
            <a:endParaRPr lang="ru-RU" sz="2400" dirty="0"/>
          </a:p>
          <a:p>
            <a:pPr algn="just" latinLnBrk="0">
              <a:spcBef>
                <a:spcPct val="20000"/>
              </a:spcBef>
              <a:spcAft>
                <a:spcPts val="600"/>
              </a:spcAft>
              <a:buSzPct val="150000"/>
              <a:tabLst>
                <a:tab pos="3671888" algn="l"/>
                <a:tab pos="3767138" algn="l"/>
              </a:tabLst>
            </a:pPr>
            <a:endParaRPr lang="ru-RU" sz="2400" dirty="0"/>
          </a:p>
          <a:p>
            <a:pPr marL="285750" indent="-285750" algn="just" latinLnBrk="0">
              <a:spcBef>
                <a:spcPct val="20000"/>
              </a:spcBef>
              <a:spcAft>
                <a:spcPts val="600"/>
              </a:spcAft>
              <a:buSzPct val="150000"/>
              <a:buFont typeface="Wingdings" pitchFamily="2" charset="2"/>
              <a:buChar char="ü"/>
              <a:tabLst>
                <a:tab pos="3671888" algn="l"/>
                <a:tab pos="3767138" algn="l"/>
              </a:tabLst>
            </a:pP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837147"/>
              </p:ext>
            </p:extLst>
          </p:nvPr>
        </p:nvGraphicFramePr>
        <p:xfrm>
          <a:off x="179512" y="188638"/>
          <a:ext cx="8712968" cy="660105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{10A1B5D5-9B99-4C35-A422-299274C87663}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15802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муниципалитета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обучающихся в общеобразовательных школах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2015-16 </a:t>
                      </a:r>
                      <a:r>
                        <a:rPr lang="ru-RU" sz="2000" b="1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уч.г</a:t>
                      </a:r>
                      <a:r>
                        <a:rPr lang="ru-RU" sz="20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2016-17 </a:t>
                      </a:r>
                      <a:r>
                        <a:rPr lang="ru-RU" sz="2000" b="1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уч.г</a:t>
                      </a:r>
                      <a:r>
                        <a:rPr lang="ru-RU" sz="20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2017-18 </a:t>
                      </a:r>
                      <a:r>
                        <a:rPr lang="ru-RU" sz="2000" b="1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уч.г</a:t>
                      </a:r>
                      <a:r>
                        <a:rPr lang="ru-RU" sz="20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0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м.р. Исаклинский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1352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1358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1356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м.р. Камышлинский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974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1009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м.р. Клявлинский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1409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1380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1356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м.р. Похвистневский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2466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2478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2468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г.о. Похвистнево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2569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2656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 по округу</a:t>
                      </a:r>
                      <a:endParaRPr lang="ru-RU" sz="20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8770</a:t>
                      </a:r>
                      <a:endParaRPr lang="ru-RU" sz="20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8881</a:t>
                      </a:r>
                      <a:endParaRPr lang="ru-RU" sz="20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8868</a:t>
                      </a:r>
                      <a:endParaRPr lang="ru-RU" sz="20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5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Young people in the robotics classroom Ð¤Ð¾ÑÐ¾ ÑÐ¾ ÑÑÐ¾ÐºÐ° - 4602545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Young people in the robotics classroom Ð¤Ð¾ÑÐ¾ ÑÐ¾ ÑÑÐ¾ÐºÐ° - 4602545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Young people in the robotics classroom Ð¤Ð¾ÑÐ¾ ÑÐ¾ ÑÑÐ¾ÐºÐ° - 4602545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The concept of choosing a future profession. Icons education. Silhouette of a boy with a laptop surrounded by icons of education. Ð¤Ð¾ÑÐ¾ ÑÐ¾ ÑÑÐ¾ÐºÐ° - 46515297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 descr="ÐÐ°ÑÑÐ¸Ð½ÐºÐ¸ Ð¿Ð¾ Ð·Ð°Ð¿ÑÐ¾ÑÑ ÐÐ¾ÑÑÑÐ¿Ð½Ð¾ÑÑÑ Ð¾Ð±ÑÐ°Ð·Ð¾Ð²Ð°Ð½Ð¸Ñ ÐºÐ°ÑÑÐ¸Ð½ÐºÐ¸ Ð¸ ÑÐ¾ÑÐ¾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6" descr="ÐÐ°ÑÑÐ¸Ð½ÐºÐ¸ Ð¿Ð¾ Ð·Ð°Ð¿ÑÐ¾ÑÑ ÐÐ¾ÑÑÑÐ¿Ð½Ð¾ÑÑÑ Ð¾Ð±ÑÐ°Ð·Ð¾Ð²Ð°Ð½Ð¸Ñ ÐºÐ°ÑÑÐ¸Ð½ÐºÐ¸ Ð¸ ÑÐ¾ÑÐ¾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3106" y="167420"/>
            <a:ext cx="8360096" cy="15873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Система образования округа ориентирована на максимальное </a:t>
            </a:r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удовлетворение </a:t>
            </a:r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разнообразных запросов населения на услуги </a:t>
            </a:r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реализуя при этом образовательные программы </a:t>
            </a:r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разного </a:t>
            </a:r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профиля и направленностей в 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соответствии</a:t>
            </a:r>
          </a:p>
          <a:p>
            <a:pPr algn="ctr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возможностями 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4146" y="3122252"/>
            <a:ext cx="5024398" cy="345638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2016 г. </a:t>
            </a: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ГБОУ </a:t>
            </a:r>
            <a:r>
              <a:rPr lang="ru-RU" b="1" dirty="0">
                <a:solidFill>
                  <a:srgbClr val="F60000"/>
                </a:solidFill>
                <a:latin typeface="Times New Roman" pitchFamily="18" charset="0"/>
                <a:cs typeface="Times New Roman" pitchFamily="18" charset="0"/>
              </a:rPr>
              <a:t>школа-интернат с. </a:t>
            </a:r>
            <a:r>
              <a:rPr lang="ru-RU" b="1" dirty="0" err="1" smtClean="0">
                <a:solidFill>
                  <a:srgbClr val="F60000"/>
                </a:solidFill>
                <a:latin typeface="Times New Roman" pitchFamily="18" charset="0"/>
                <a:cs typeface="Times New Roman" pitchFamily="18" charset="0"/>
              </a:rPr>
              <a:t>М.Толкай</a:t>
            </a:r>
            <a:endParaRPr lang="ru-RU" b="1" dirty="0" smtClean="0">
              <a:solidFill>
                <a:srgbClr val="F6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(113 обучающихся) на сумму 950 </a:t>
            </a:r>
            <a:r>
              <a:rPr lang="ru-RU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тыс.р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2017 г. </a:t>
            </a: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СП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«Детский сад Теремок» </a:t>
            </a: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ГБОУ СОШ </a:t>
            </a:r>
            <a:endParaRPr lang="ru-RU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М.В.Овсянникова</a:t>
            </a: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с. </a:t>
            </a:r>
            <a:r>
              <a:rPr lang="ru-RU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Исаклы</a:t>
            </a: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106 детей) на сумму 1467 </a:t>
            </a:r>
            <a:r>
              <a:rPr lang="ru-RU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тыс.р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2018 г. </a:t>
            </a: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СП </a:t>
            </a:r>
            <a:r>
              <a:rPr lang="ru-RU" b="1" dirty="0">
                <a:solidFill>
                  <a:srgbClr val="F60000"/>
                </a:solidFill>
                <a:latin typeface="Times New Roman" pitchFamily="18" charset="0"/>
                <a:cs typeface="Times New Roman" pitchFamily="18" charset="0"/>
              </a:rPr>
              <a:t>«Детский сад Планета детства» </a:t>
            </a: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ГБОУ СОШ №7 города Похвистнево (340 детей) </a:t>
            </a:r>
            <a:endParaRPr lang="ru-RU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сумму 1273 </a:t>
            </a:r>
            <a:r>
              <a:rPr lang="ru-RU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тыс.р</a:t>
            </a: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0376" y="2048429"/>
            <a:ext cx="8288088" cy="8045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ДОСТУПНАЯ СРЕДА В САМАРСКОЙ ОБЛАСТИ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40" name="Picture 20" descr="ÐÐ°ÑÑÐ¸Ð½ÐºÐ¸ Ð¿Ð¾ Ð·Ð°Ð¿ÑÐ¾ÑÑ ÐÐ¾ÑÑÑÐ¿Ð½Ð¾ÑÑÑ Ð¾Ð±ÑÐ°Ð·Ð¾Ð²Ð°Ð½Ð¸Ñ ÐºÐ°ÑÑÐ¸Ð½ÐºÐ¸ Ð¸ ÑÐ¾Ñ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6992"/>
            <a:ext cx="335832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9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8894" y="188640"/>
            <a:ext cx="8288088" cy="1080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– ПЕРВЫЙ УРОВЕНЬ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СИСТЕМЫ ОБЩЕГО ОБРАЗОВАНИЯ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РОССИЙСКОЙ ФЕДЕРАЦИИ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4" y="1484784"/>
            <a:ext cx="2592288" cy="151216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Обеспечение  доступности 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дошкольного </a:t>
            </a:r>
            <a:endPara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дошкольников от 3 до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лет, 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так  и для детей более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раннего 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43808" y="1484784"/>
            <a:ext cx="3692674" cy="151216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Совершенствование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дошкольных образовательных </a:t>
            </a: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учреждений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условиях </a:t>
            </a: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реализации 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32241" y="1484784"/>
            <a:ext cx="2160240" cy="151216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равных 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возможностей 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ОВЗ и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детей-инвалидов</a:t>
            </a: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417898"/>
              </p:ext>
            </p:extLst>
          </p:nvPr>
        </p:nvGraphicFramePr>
        <p:xfrm>
          <a:off x="1115616" y="3356992"/>
          <a:ext cx="7128792" cy="31848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{912C8C85-51F0-491E-9774-3900AFEF0FD7}</a:tableStyleId>
              </a:tblPr>
              <a:tblGrid>
                <a:gridCol w="2723359"/>
                <a:gridCol w="1332850"/>
                <a:gridCol w="1550706"/>
                <a:gridCol w="1521877"/>
              </a:tblGrid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г.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Число СП ДО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воспитанников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4320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4383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4286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Охват детей в возрасте 1-6 лет услугами ДО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60,7%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61,5%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61,6%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детей в возрасте 0-7 лет, стоящих в очереди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74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\\sekretar\Сетевые\Серова Е.А\Икаренок 2018\IMG_62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1001"/>
            <a:ext cx="3762164" cy="250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\\sekretar\Сетевые\Серова Е.А\Мои первые открытия 2017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65" y="3717032"/>
            <a:ext cx="3762164" cy="235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\\sekretar\Сетевые\Серова Е.А\Мульфейерверк 2018 г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1340"/>
            <a:ext cx="3563888" cy="248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\\sekretar\Сетевые\Серова Е.А\Театральный калейдоскоп 2018\DSC_53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1"/>
            <a:ext cx="3573228" cy="235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871" y="2955995"/>
            <a:ext cx="3837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Соревнования по робототехнике «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ИкаРёнок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(6 участников)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3598" y="3063108"/>
            <a:ext cx="3728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«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Мультфейерверк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(54 участника)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924" y="6084004"/>
            <a:ext cx="32486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исследовательских проектов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«Мои первые открытия»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(65 участников)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3181" y="6299447"/>
            <a:ext cx="3986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«Театральный калейдоскоп» (116 участников)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7" cy="61926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 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«Детский сад «Аленушка»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ГБОУ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СОШ № 2им. В.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Маскина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ж.-д. ст. Клявлино –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победитель </a:t>
            </a:r>
            <a:r>
              <a:rPr lang="ru-RU" sz="2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Всероссийского </a:t>
            </a:r>
            <a: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смотра-конкурса</a:t>
            </a:r>
            <a:b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«Образцовый детский сад</a:t>
            </a:r>
            <a: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 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«Детский сад Аленушка» </a:t>
            </a:r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ГБОУ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СОШ № 3 города Похвистнево –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победитель </a:t>
            </a:r>
            <a:r>
              <a:rPr lang="ru-RU" sz="2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регионального этапа Всероссийского конкурса </a:t>
            </a:r>
            <a: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Лучшая инклюзивная школа» в 2018 году в номинации </a:t>
            </a:r>
            <a: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Лучший инклюзивный детский сад</a:t>
            </a:r>
            <a: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 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«Детский сад Крепыш</a:t>
            </a:r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ГБОУ СОШ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№ 3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города Похвистнево –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лауреат </a:t>
            </a:r>
            <a:r>
              <a:rPr lang="ru-RU" sz="2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областного конкурса образовательных учреждений Самарской области, внедряющих инновационные образовательные программы дошкольного образования «Детский сад года», </a:t>
            </a:r>
            <a: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номинации «Формирование основ безопасного поведения в быту, социуме и природе у детей дошкольного возраста</a:t>
            </a:r>
            <a: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1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5177</TotalTime>
  <Words>1488</Words>
  <Application>Microsoft Office PowerPoint</Application>
  <PresentationFormat>Экран (4:3)</PresentationFormat>
  <Paragraphs>331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Custom Design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 «Детский сад «Аленушка»  ГБОУ СОШ № 2им. В. Маскина ж.-д. ст. Клявлино –  победитель Всероссийского смотра-конкурса  «Образцовый детский сад»   СП «Детский сад Аленушка»  ГБОУ СОШ № 3 города Похвистнево –  победитель регионального этапа Всероссийского конкурса  «Лучшая инклюзивная школа» в 2018 году в номинации  «Лучший инклюзивный детский сад»   СП «Детский сад Крепыш»  ГБОУ СОШ № 3 города Похвистнево –  лауреат областного конкурса образовательных учреждений Самарской области, внедряющих инновационные образовательные программы дошкольного образования «Детский сад года»,  в номинации «Формирование основ безопасного поведения в быту, социуме и природе у детей дошкольного возраста»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Елена Анатольевна</cp:lastModifiedBy>
  <cp:revision>391</cp:revision>
  <cp:lastPrinted>2016-08-17T05:25:55Z</cp:lastPrinted>
  <dcterms:created xsi:type="dcterms:W3CDTF">2014-04-01T16:35:38Z</dcterms:created>
  <dcterms:modified xsi:type="dcterms:W3CDTF">2018-08-21T10:23:28Z</dcterms:modified>
</cp:coreProperties>
</file>